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7" r:id="rId19"/>
    <p:sldId id="273" r:id="rId20"/>
    <p:sldId id="288" r:id="rId21"/>
    <p:sldId id="289" r:id="rId22"/>
    <p:sldId id="290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1"/>
            <a:ext cx="8001000" cy="1066799"/>
          </a:xfrm>
        </p:spPr>
        <p:txBody>
          <a:bodyPr/>
          <a:lstStyle/>
          <a:p>
            <a:r>
              <a:rPr lang="en-US" dirty="0" smtClean="0"/>
              <a:t>Rock Cut Architecture- </a:t>
            </a:r>
            <a:r>
              <a:rPr lang="en-US" dirty="0" err="1" smtClean="0"/>
              <a:t>Pallavas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Bell MT" pitchFamily="18" charset="0"/>
              </a:rPr>
              <a:t>Under kings Mahendravarman, (7</a:t>
            </a:r>
            <a:r>
              <a:rPr lang="en-US" baseline="30000" dirty="0" smtClean="0">
                <a:solidFill>
                  <a:schemeClr val="tx1"/>
                </a:solidFill>
                <a:latin typeface="Bell MT" pitchFamily="18" charset="0"/>
              </a:rPr>
              <a:t>th</a:t>
            </a:r>
            <a:r>
              <a:rPr lang="en-US" dirty="0" smtClean="0">
                <a:solidFill>
                  <a:schemeClr val="tx1"/>
                </a:solidFill>
                <a:latin typeface="Bell MT" pitchFamily="18" charset="0"/>
              </a:rPr>
              <a:t> Century) </a:t>
            </a:r>
            <a:r>
              <a:rPr lang="en-US" dirty="0" err="1" smtClean="0">
                <a:solidFill>
                  <a:schemeClr val="tx1"/>
                </a:solidFill>
                <a:latin typeface="Bell MT" pitchFamily="18" charset="0"/>
              </a:rPr>
              <a:t>Pallavas</a:t>
            </a:r>
            <a:r>
              <a:rPr lang="en-US" dirty="0" smtClean="0">
                <a:solidFill>
                  <a:schemeClr val="tx1"/>
                </a:solidFill>
                <a:latin typeface="Bell MT" pitchFamily="18" charset="0"/>
              </a:rPr>
              <a:t> extended their territories to the Tamil Nadu.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Bell MT" pitchFamily="18" charset="0"/>
              </a:rPr>
              <a:t>From the time of great Mahendravarman, finest examples of </a:t>
            </a:r>
            <a:r>
              <a:rPr lang="en-US" dirty="0" err="1" smtClean="0">
                <a:solidFill>
                  <a:schemeClr val="tx1"/>
                </a:solidFill>
                <a:latin typeface="Bell MT" pitchFamily="18" charset="0"/>
              </a:rPr>
              <a:t>Pallava</a:t>
            </a:r>
            <a:r>
              <a:rPr lang="en-US" dirty="0" smtClean="0">
                <a:solidFill>
                  <a:schemeClr val="tx1"/>
                </a:solidFill>
                <a:latin typeface="Bell MT" pitchFamily="18" charset="0"/>
              </a:rPr>
              <a:t> art were created in Tamil Nadu such as </a:t>
            </a:r>
            <a:r>
              <a:rPr lang="en-US" b="1" dirty="0" smtClean="0">
                <a:solidFill>
                  <a:schemeClr val="tx1"/>
                </a:solidFill>
                <a:latin typeface="Bell MT" pitchFamily="18" charset="0"/>
              </a:rPr>
              <a:t>Shore Temple</a:t>
            </a:r>
            <a:r>
              <a:rPr lang="en-US" dirty="0" smtClean="0">
                <a:solidFill>
                  <a:schemeClr val="tx1"/>
                </a:solidFill>
                <a:latin typeface="Bell MT" pitchFamily="18" charset="0"/>
              </a:rPr>
              <a:t> and </a:t>
            </a:r>
            <a:r>
              <a:rPr lang="en-US" b="1" dirty="0" smtClean="0">
                <a:solidFill>
                  <a:schemeClr val="tx1"/>
                </a:solidFill>
                <a:latin typeface="Bell MT" pitchFamily="18" charset="0"/>
              </a:rPr>
              <a:t>7 pagodas of Mahabalipuram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Bell MT" pitchFamily="18" charset="0"/>
              </a:rPr>
              <a:t>Mahendravarman successor </a:t>
            </a:r>
            <a:r>
              <a:rPr lang="en-US" dirty="0" err="1" smtClean="0">
                <a:solidFill>
                  <a:schemeClr val="tx1"/>
                </a:solidFill>
                <a:latin typeface="Bell MT" pitchFamily="18" charset="0"/>
              </a:rPr>
              <a:t>Narsimhamvaraman</a:t>
            </a:r>
            <a:r>
              <a:rPr lang="en-US" dirty="0" smtClean="0">
                <a:solidFill>
                  <a:schemeClr val="tx1"/>
                </a:solidFill>
                <a:latin typeface="Bell MT" pitchFamily="18" charset="0"/>
              </a:rPr>
              <a:t> was known as “</a:t>
            </a:r>
            <a:r>
              <a:rPr lang="en-US" b="1" dirty="0" err="1" smtClean="0">
                <a:solidFill>
                  <a:schemeClr val="tx1"/>
                </a:solidFill>
                <a:latin typeface="Bell MT" pitchFamily="18" charset="0"/>
              </a:rPr>
              <a:t>Mamalla</a:t>
            </a:r>
            <a:r>
              <a:rPr lang="en-US" dirty="0" smtClean="0">
                <a:solidFill>
                  <a:schemeClr val="tx1"/>
                </a:solidFill>
                <a:latin typeface="Bell MT" pitchFamily="18" charset="0"/>
              </a:rPr>
              <a:t>”  developed This port city was named “</a:t>
            </a:r>
            <a:r>
              <a:rPr lang="en-US" dirty="0" err="1" smtClean="0">
                <a:solidFill>
                  <a:schemeClr val="tx1"/>
                </a:solidFill>
                <a:latin typeface="Bell MT" pitchFamily="18" charset="0"/>
              </a:rPr>
              <a:t>Mamallapuram</a:t>
            </a:r>
            <a:r>
              <a:rPr lang="en-US" dirty="0" smtClean="0">
                <a:solidFill>
                  <a:schemeClr val="tx1"/>
                </a:solidFill>
                <a:latin typeface="Bell MT" pitchFamily="18" charset="0"/>
              </a:rPr>
              <a:t>” after </a:t>
            </a:r>
            <a:r>
              <a:rPr lang="en-US" dirty="0" err="1" smtClean="0">
                <a:solidFill>
                  <a:schemeClr val="tx1"/>
                </a:solidFill>
                <a:latin typeface="Bell MT" pitchFamily="18" charset="0"/>
              </a:rPr>
              <a:t>Narsimhamvaraman</a:t>
            </a:r>
            <a:r>
              <a:rPr lang="en-US" dirty="0" smtClean="0">
                <a:solidFill>
                  <a:schemeClr val="tx1"/>
                </a:solidFill>
                <a:latin typeface="Bell MT" pitchFamily="18" charset="0"/>
              </a:rPr>
              <a:t>. </a:t>
            </a:r>
            <a:endParaRPr lang="en-US" dirty="0">
              <a:solidFill>
                <a:schemeClr val="tx1"/>
              </a:solidFill>
              <a:latin typeface="Bell MT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 smtClean="0">
                <a:latin typeface="Bell MT" pitchFamily="18" charset="0"/>
              </a:rPr>
              <a:t>Dvarapalas</a:t>
            </a:r>
            <a:r>
              <a:rPr lang="en-US" b="1" dirty="0" smtClean="0">
                <a:latin typeface="Bell MT" pitchFamily="18" charset="0"/>
              </a:rPr>
              <a:t> of the cave</a:t>
            </a:r>
            <a:r>
              <a:rPr lang="en-US" dirty="0" smtClean="0">
                <a:latin typeface="Bell MT" pitchFamily="18" charset="0"/>
              </a:rPr>
              <a:t> – There are no </a:t>
            </a:r>
            <a:r>
              <a:rPr lang="en-US" i="1" dirty="0" err="1" smtClean="0">
                <a:latin typeface="Bell MT" pitchFamily="18" charset="0"/>
              </a:rPr>
              <a:t>dvarpalas</a:t>
            </a:r>
            <a:r>
              <a:rPr lang="en-US" i="1" dirty="0" smtClean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in this shrine.</a:t>
            </a:r>
          </a:p>
          <a:p>
            <a:pPr algn="just"/>
            <a:r>
              <a:rPr lang="en-US" b="1" dirty="0" smtClean="0">
                <a:latin typeface="Bell MT" pitchFamily="18" charset="0"/>
              </a:rPr>
              <a:t>Inscription in the cave</a:t>
            </a:r>
            <a:r>
              <a:rPr lang="en-US" dirty="0" smtClean="0">
                <a:latin typeface="Bell MT" pitchFamily="18" charset="0"/>
              </a:rPr>
              <a:t> – The northern wall of the </a:t>
            </a:r>
            <a:r>
              <a:rPr lang="en-US" i="1" dirty="0" err="1" smtClean="0">
                <a:latin typeface="Bell MT" pitchFamily="18" charset="0"/>
              </a:rPr>
              <a:t>mukha-mandapa</a:t>
            </a:r>
            <a:r>
              <a:rPr lang="en-US" dirty="0" smtClean="0">
                <a:latin typeface="Bell MT" pitchFamily="18" charset="0"/>
              </a:rPr>
              <a:t> has a </a:t>
            </a:r>
            <a:r>
              <a:rPr lang="en-US" i="1" dirty="0" err="1" smtClean="0">
                <a:latin typeface="Bell MT" pitchFamily="18" charset="0"/>
              </a:rPr>
              <a:t>Pallava</a:t>
            </a:r>
            <a:r>
              <a:rPr lang="en-US" i="1" dirty="0" smtClean="0">
                <a:latin typeface="Bell MT" pitchFamily="18" charset="0"/>
              </a:rPr>
              <a:t> </a:t>
            </a:r>
            <a:r>
              <a:rPr lang="en-US" i="1" dirty="0" err="1" smtClean="0">
                <a:latin typeface="Bell MT" pitchFamily="18" charset="0"/>
              </a:rPr>
              <a:t>Grantha</a:t>
            </a:r>
            <a:r>
              <a:rPr lang="en-US" i="1" dirty="0" smtClean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inscription of </a:t>
            </a:r>
            <a:r>
              <a:rPr lang="en-US" i="1" dirty="0" smtClean="0">
                <a:latin typeface="Bell MT" pitchFamily="18" charset="0"/>
              </a:rPr>
              <a:t>Mahendravarman I</a:t>
            </a:r>
            <a:r>
              <a:rPr lang="en-US" dirty="0" smtClean="0">
                <a:latin typeface="Bell MT" pitchFamily="18" charset="0"/>
              </a:rPr>
              <a:t>. </a:t>
            </a:r>
          </a:p>
          <a:p>
            <a:pPr algn="just"/>
            <a:r>
              <a:rPr lang="en-US" dirty="0" smtClean="0">
                <a:latin typeface="Bell MT" pitchFamily="18" charset="0"/>
              </a:rPr>
              <a:t>Though much of the inscription is damaged, however what is left is very important information.</a:t>
            </a:r>
          </a:p>
          <a:p>
            <a:pPr algn="just"/>
            <a:r>
              <a:rPr lang="en-US" dirty="0" smtClean="0">
                <a:latin typeface="Bell MT" pitchFamily="18" charset="0"/>
              </a:rPr>
              <a:t> This inscription talks about a composition of  </a:t>
            </a:r>
            <a:r>
              <a:rPr lang="en-US" i="1" dirty="0" smtClean="0">
                <a:latin typeface="Bell MT" pitchFamily="18" charset="0"/>
              </a:rPr>
              <a:t>Mahendravarman</a:t>
            </a:r>
            <a:r>
              <a:rPr lang="en-US" dirty="0" smtClean="0">
                <a:latin typeface="Bell MT" pitchFamily="18" charset="0"/>
              </a:rPr>
              <a:t>, </a:t>
            </a:r>
            <a:r>
              <a:rPr lang="en-US" i="1" dirty="0" err="1" smtClean="0">
                <a:latin typeface="Bell MT" pitchFamily="18" charset="0"/>
              </a:rPr>
              <a:t>Mattavilasaprahasan</a:t>
            </a:r>
            <a:r>
              <a:rPr lang="en-US" i="1" dirty="0" smtClean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and provides some </a:t>
            </a:r>
            <a:r>
              <a:rPr lang="en-US" i="1" dirty="0" err="1" smtClean="0">
                <a:latin typeface="Bell MT" pitchFamily="18" charset="0"/>
              </a:rPr>
              <a:t>birudas</a:t>
            </a:r>
            <a:r>
              <a:rPr lang="en-US" i="1" dirty="0" smtClean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(titles) of the same king.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Laju Academic 2017-2018\E Content\Mamandur 101-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66800"/>
            <a:ext cx="6949017" cy="52117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457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Cave No.2 </a:t>
            </a:r>
            <a:endParaRPr lang="en-US" sz="2400" b="1" dirty="0">
              <a:latin typeface="Bell MT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 algn="just"/>
            <a:r>
              <a:rPr lang="en-US" dirty="0" smtClean="0">
                <a:latin typeface="Bell MT" pitchFamily="18" charset="0"/>
              </a:rPr>
              <a:t>his cave is located south of the first cave, and faces east.</a:t>
            </a:r>
          </a:p>
          <a:p>
            <a:pPr algn="just"/>
            <a:r>
              <a:rPr lang="en-US" dirty="0" smtClean="0">
                <a:latin typeface="Bell MT" pitchFamily="18" charset="0"/>
              </a:rPr>
              <a:t> The front façade is supported on two pillars and two pilasters where pillars are in typical </a:t>
            </a:r>
            <a:r>
              <a:rPr lang="en-US" i="1" dirty="0" err="1" smtClean="0">
                <a:latin typeface="Bell MT" pitchFamily="18" charset="0"/>
              </a:rPr>
              <a:t>Mahendra</a:t>
            </a:r>
            <a:r>
              <a:rPr lang="en-US" i="1" dirty="0" smtClean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style and the pilasters are tetragonal from top to bottom. </a:t>
            </a:r>
          </a:p>
          <a:p>
            <a:pPr algn="just"/>
            <a:r>
              <a:rPr lang="en-US" dirty="0" smtClean="0">
                <a:latin typeface="Bell MT" pitchFamily="18" charset="0"/>
              </a:rPr>
              <a:t>Though there is enough space left beyond the pilasters, however no attempt was made to carve </a:t>
            </a:r>
            <a:r>
              <a:rPr lang="en-US" i="1" dirty="0" err="1" smtClean="0">
                <a:latin typeface="Bell MT" pitchFamily="18" charset="0"/>
              </a:rPr>
              <a:t>dvarpalas</a:t>
            </a:r>
            <a:r>
              <a:rPr lang="en-US" dirty="0" smtClean="0">
                <a:latin typeface="Bell MT" pitchFamily="18" charset="0"/>
              </a:rPr>
              <a:t>. </a:t>
            </a:r>
          </a:p>
          <a:p>
            <a:pPr algn="just"/>
            <a:r>
              <a:rPr lang="en-US" dirty="0" smtClean="0">
                <a:latin typeface="Bell MT" pitchFamily="18" charset="0"/>
              </a:rPr>
              <a:t>One reason for not doing this may be that the inner shrines have their own set of </a:t>
            </a:r>
            <a:r>
              <a:rPr lang="en-US" i="1" dirty="0" err="1" smtClean="0">
                <a:latin typeface="Bell MT" pitchFamily="18" charset="0"/>
              </a:rPr>
              <a:t>dvarpalas</a:t>
            </a:r>
            <a:r>
              <a:rPr lang="en-US" dirty="0" smtClean="0">
                <a:latin typeface="Bell MT" pitchFamily="18" charset="0"/>
              </a:rPr>
              <a:t>. </a:t>
            </a:r>
            <a:endParaRPr lang="en-US" dirty="0">
              <a:latin typeface="Bell MT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Laju Academic 2017-2018\E Content\Mamandur 101-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599" y="304800"/>
            <a:ext cx="4914899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3246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Cave Temple 3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 descr="E:\Laju Academic 2017-2018\E Content\Mamandur 101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9540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324600"/>
          </a:xfrm>
        </p:spPr>
        <p:txBody>
          <a:bodyPr/>
          <a:lstStyle/>
          <a:p>
            <a:r>
              <a:rPr lang="en-US" dirty="0" smtClean="0"/>
              <a:t>This large excavation, largest among the four on this site, is located south of the previous cave.</a:t>
            </a:r>
          </a:p>
          <a:p>
            <a:r>
              <a:rPr lang="en-US" dirty="0" smtClean="0"/>
              <a:t>There was a plan to excavate a circumambulatory path around the </a:t>
            </a:r>
            <a:r>
              <a:rPr lang="en-US" i="1" dirty="0" err="1" smtClean="0"/>
              <a:t>mandapa</a:t>
            </a:r>
            <a:r>
              <a:rPr lang="en-US" i="1" dirty="0" smtClean="0"/>
              <a:t> </a:t>
            </a:r>
            <a:r>
              <a:rPr lang="en-US" dirty="0" smtClean="0"/>
              <a:t>however it was left unfinished due to instability of the rock.</a:t>
            </a:r>
          </a:p>
          <a:p>
            <a:r>
              <a:rPr lang="en-US" dirty="0" smtClean="0"/>
              <a:t> A similar plan was tried in </a:t>
            </a:r>
            <a:r>
              <a:rPr lang="en-US" i="1" dirty="0" smtClean="0"/>
              <a:t>Pancha </a:t>
            </a:r>
            <a:r>
              <a:rPr lang="en-US" i="1" dirty="0" err="1" smtClean="0"/>
              <a:t>Pandava</a:t>
            </a:r>
            <a:r>
              <a:rPr lang="en-US" i="1" dirty="0" smtClean="0"/>
              <a:t> Cave</a:t>
            </a:r>
            <a:r>
              <a:rPr lang="en-US" dirty="0" smtClean="0"/>
              <a:t> at </a:t>
            </a:r>
            <a:r>
              <a:rPr lang="en-US" i="1" dirty="0" smtClean="0"/>
              <a:t>Mahabalipuram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E:\Laju Academic 2017-2018\E Content\Mamandur 101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6034617" cy="45259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68575" y="5257801"/>
            <a:ext cx="2708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Cave Temple 4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696200" cy="1066800"/>
          </a:xfrm>
        </p:spPr>
        <p:txBody>
          <a:bodyPr/>
          <a:lstStyle/>
          <a:p>
            <a:r>
              <a:rPr lang="en-US" dirty="0" smtClean="0"/>
              <a:t>Cave Temples in </a:t>
            </a:r>
            <a:r>
              <a:rPr lang="en-US" dirty="0" err="1" smtClean="0"/>
              <a:t>Trichy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5562600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Bell MT" pitchFamily="18" charset="0"/>
              </a:rPr>
              <a:t>The earliest cave temple of the town, </a:t>
            </a:r>
            <a:r>
              <a:rPr lang="en-US" i="1" dirty="0" smtClean="0">
                <a:latin typeface="Bell MT" pitchFamily="18" charset="0"/>
              </a:rPr>
              <a:t>Adi-Varaha </a:t>
            </a:r>
            <a:r>
              <a:rPr lang="en-US" i="1" dirty="0" err="1" smtClean="0">
                <a:latin typeface="Bell MT" pitchFamily="18" charset="0"/>
              </a:rPr>
              <a:t>Perumal</a:t>
            </a:r>
            <a:r>
              <a:rPr lang="en-US" i="1" dirty="0" smtClean="0">
                <a:latin typeface="Bell MT" pitchFamily="18" charset="0"/>
              </a:rPr>
              <a:t> Temple</a:t>
            </a:r>
            <a:r>
              <a:rPr lang="en-US" dirty="0" smtClean="0">
                <a:latin typeface="Bell MT" pitchFamily="18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Bell MT" pitchFamily="18" charset="0"/>
              </a:rPr>
              <a:t>This cave temple has portraits of two </a:t>
            </a:r>
            <a:r>
              <a:rPr lang="en-US" i="1" dirty="0" err="1" smtClean="0">
                <a:latin typeface="Bell MT" pitchFamily="18" charset="0"/>
              </a:rPr>
              <a:t>Pallava</a:t>
            </a:r>
            <a:r>
              <a:rPr lang="en-US" i="1" dirty="0" smtClean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kings. 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Bell MT" pitchFamily="18" charset="0"/>
              </a:rPr>
              <a:t>The two royal portrait then represent </a:t>
            </a:r>
            <a:r>
              <a:rPr lang="en-US" i="1" dirty="0" err="1" smtClean="0">
                <a:latin typeface="Bell MT" pitchFamily="18" charset="0"/>
              </a:rPr>
              <a:t>Simhavishnu</a:t>
            </a:r>
            <a:r>
              <a:rPr lang="en-US" dirty="0" smtClean="0">
                <a:latin typeface="Bell MT" pitchFamily="18" charset="0"/>
              </a:rPr>
              <a:t>, father of </a:t>
            </a:r>
            <a:r>
              <a:rPr lang="en-US" i="1" dirty="0" smtClean="0">
                <a:latin typeface="Bell MT" pitchFamily="18" charset="0"/>
              </a:rPr>
              <a:t>Mahendravarman I</a:t>
            </a:r>
            <a:r>
              <a:rPr lang="en-US" dirty="0" smtClean="0">
                <a:latin typeface="Bell MT" pitchFamily="18" charset="0"/>
              </a:rPr>
              <a:t>, in seated posture and </a:t>
            </a:r>
            <a:r>
              <a:rPr lang="en-US" i="1" dirty="0" smtClean="0">
                <a:latin typeface="Bell MT" pitchFamily="18" charset="0"/>
              </a:rPr>
              <a:t>Mahendravarman I</a:t>
            </a:r>
            <a:r>
              <a:rPr lang="en-US" dirty="0" smtClean="0">
                <a:latin typeface="Bell MT" pitchFamily="18" charset="0"/>
              </a:rPr>
              <a:t> himself in standing posture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Bell MT" pitchFamily="18" charset="0"/>
              </a:rPr>
              <a:t>Another interested figure is of </a:t>
            </a:r>
            <a:r>
              <a:rPr lang="en-US" i="1" dirty="0" smtClean="0">
                <a:latin typeface="Bell MT" pitchFamily="18" charset="0"/>
              </a:rPr>
              <a:t>Shiva </a:t>
            </a:r>
            <a:r>
              <a:rPr lang="en-US" dirty="0" smtClean="0">
                <a:latin typeface="Bell MT" pitchFamily="18" charset="0"/>
              </a:rPr>
              <a:t>as </a:t>
            </a:r>
            <a:r>
              <a:rPr lang="en-US" i="1" dirty="0" err="1" smtClean="0">
                <a:latin typeface="Bell MT" pitchFamily="18" charset="0"/>
              </a:rPr>
              <a:t>Gangadhara</a:t>
            </a:r>
            <a:r>
              <a:rPr lang="en-US" dirty="0" smtClean="0">
                <a:latin typeface="Bell MT" pitchFamily="18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Bell MT" pitchFamily="18" charset="0"/>
              </a:rPr>
              <a:t>We have one important </a:t>
            </a:r>
            <a:r>
              <a:rPr lang="en-US" i="1" dirty="0" err="1" smtClean="0">
                <a:latin typeface="Bell MT" pitchFamily="18" charset="0"/>
              </a:rPr>
              <a:t>Gangadhara</a:t>
            </a:r>
            <a:r>
              <a:rPr lang="en-US" i="1" dirty="0" smtClean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image at </a:t>
            </a:r>
            <a:r>
              <a:rPr lang="en-US" i="1" dirty="0" smtClean="0">
                <a:latin typeface="Bell MT" pitchFamily="18" charset="0"/>
              </a:rPr>
              <a:t>Upper Cave</a:t>
            </a:r>
            <a:r>
              <a:rPr lang="en-US" dirty="0" smtClean="0">
                <a:latin typeface="Bell MT" pitchFamily="18" charset="0"/>
              </a:rPr>
              <a:t> in </a:t>
            </a:r>
            <a:r>
              <a:rPr lang="en-US" i="1" dirty="0" err="1" smtClean="0">
                <a:latin typeface="Bell MT" pitchFamily="18" charset="0"/>
              </a:rPr>
              <a:t>Trichy</a:t>
            </a:r>
            <a:r>
              <a:rPr lang="en-US" dirty="0" smtClean="0">
                <a:latin typeface="Bell MT" pitchFamily="18" charset="0"/>
              </a:rPr>
              <a:t>.</a:t>
            </a:r>
            <a:endParaRPr lang="en-US" dirty="0">
              <a:latin typeface="Bell MT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Laju Academic 2017-2018\E Content\IMG_0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543800" cy="56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E:\Laju Academic 2017-2018\E Content\IMG_0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6624108" cy="4968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40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earliest examples of the </a:t>
            </a:r>
            <a:r>
              <a:rPr lang="en-US" dirty="0" err="1" smtClean="0"/>
              <a:t>Pallava</a:t>
            </a:r>
            <a:r>
              <a:rPr lang="en-US" dirty="0" smtClean="0"/>
              <a:t> art are the rock cut temples of the 7th century AD, while the later examples are of structural temples built in 8th and 9th century.</a:t>
            </a:r>
          </a:p>
          <a:p>
            <a:pPr>
              <a:buNone/>
            </a:pPr>
            <a:r>
              <a:rPr lang="en-US" b="1" dirty="0" smtClean="0"/>
              <a:t>Mandagapattu rock cut temple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Bell MT" pitchFamily="18" charset="0"/>
              </a:rPr>
              <a:t>The earliest monument of Mahendravarman was Mandagapattu rock cut temple which was a single rock cut temple built without any wood, brick or metal.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Bell MT" pitchFamily="18" charset="0"/>
              </a:rPr>
              <a:t> It is located near </a:t>
            </a:r>
            <a:r>
              <a:rPr lang="en-US" dirty="0" err="1" smtClean="0">
                <a:latin typeface="Bell MT" pitchFamily="18" charset="0"/>
              </a:rPr>
              <a:t>Villupuram</a:t>
            </a:r>
            <a:r>
              <a:rPr lang="en-US" dirty="0" smtClean="0">
                <a:latin typeface="Bell MT" pitchFamily="18" charset="0"/>
              </a:rPr>
              <a:t> in Tamil Nadu.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Bell MT" pitchFamily="18" charset="0"/>
              </a:rPr>
              <a:t>This temple has the icons of large </a:t>
            </a:r>
            <a:r>
              <a:rPr lang="en-US" i="1" dirty="0" err="1" smtClean="0">
                <a:latin typeface="Bell MT" pitchFamily="18" charset="0"/>
              </a:rPr>
              <a:t>Dwarapalas</a:t>
            </a:r>
            <a:r>
              <a:rPr lang="en-US" dirty="0" smtClean="0">
                <a:latin typeface="Bell MT" pitchFamily="18" charset="0"/>
              </a:rPr>
              <a:t> which later became a characteristic of almost all south Indian temples.</a:t>
            </a:r>
            <a:endParaRPr lang="en-US" b="1" dirty="0" smtClean="0">
              <a:latin typeface="Bell MT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r>
              <a:rPr lang="en-US" b="1" dirty="0" smtClean="0"/>
              <a:t>Lower Cave Temple</a:t>
            </a:r>
            <a:r>
              <a:rPr lang="en-US" dirty="0" smtClean="0"/>
              <a:t> – This cave temple is locally called as Lower Cave Temple and is located near the entrance to the </a:t>
            </a:r>
            <a:r>
              <a:rPr lang="en-US" i="1" dirty="0" err="1" smtClean="0"/>
              <a:t>Rockfort</a:t>
            </a:r>
            <a:r>
              <a:rPr lang="en-US" i="1" dirty="0" smtClean="0"/>
              <a:t> </a:t>
            </a:r>
            <a:r>
              <a:rPr lang="en-US" dirty="0" smtClean="0"/>
              <a:t>complex.</a:t>
            </a:r>
            <a:endParaRPr lang="en-US" dirty="0"/>
          </a:p>
        </p:txBody>
      </p:sp>
      <p:pic>
        <p:nvPicPr>
          <p:cNvPr id="4098" name="Picture 2" descr="E:\Laju Academic 2017-2018\E Content\Trichy 101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81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Laju Academic 2017-2018\E Content\Trichy 101-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3657600" cy="4876800"/>
          </a:xfrm>
          <a:prstGeom prst="rect">
            <a:avLst/>
          </a:prstGeom>
          <a:noFill/>
        </p:spPr>
      </p:pic>
      <p:pic>
        <p:nvPicPr>
          <p:cNvPr id="5123" name="Picture 3" descr="E:\Laju Academic 2017-2018\E Content\Trichy 101-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52400"/>
            <a:ext cx="4470400" cy="3352800"/>
          </a:xfrm>
          <a:prstGeom prst="rect">
            <a:avLst/>
          </a:prstGeom>
          <a:noFill/>
        </p:spPr>
      </p:pic>
      <p:pic>
        <p:nvPicPr>
          <p:cNvPr id="5124" name="Picture 4" descr="E:\Laju Academic 2017-2018\E Content\Trichy 101-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657600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Laju Academic 2017-2018\E Content\Trichy 101-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558617" cy="5668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91600" cy="8382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4000" b="1" dirty="0" err="1" smtClean="0">
                <a:latin typeface="Bodoni MT" pitchFamily="18" charset="0"/>
              </a:rPr>
              <a:t>Vilappakkam</a:t>
            </a:r>
            <a:r>
              <a:rPr lang="en-US" sz="4000" b="1" dirty="0" smtClean="0">
                <a:latin typeface="Bodoni MT" pitchFamily="18" charset="0"/>
              </a:rPr>
              <a:t> – </a:t>
            </a:r>
            <a:r>
              <a:rPr lang="en-US" sz="4000" b="1" dirty="0" err="1" smtClean="0">
                <a:latin typeface="Bodoni MT" pitchFamily="18" charset="0"/>
              </a:rPr>
              <a:t>Pancha</a:t>
            </a:r>
            <a:r>
              <a:rPr lang="en-US" sz="4000" b="1" dirty="0" smtClean="0">
                <a:latin typeface="Bodoni MT" pitchFamily="18" charset="0"/>
              </a:rPr>
              <a:t> </a:t>
            </a:r>
            <a:r>
              <a:rPr lang="en-US" sz="4000" b="1" dirty="0" err="1" smtClean="0">
                <a:latin typeface="Bodoni MT" pitchFamily="18" charset="0"/>
              </a:rPr>
              <a:t>Pandava</a:t>
            </a:r>
            <a:r>
              <a:rPr lang="en-US" sz="4000" b="1" dirty="0" smtClean="0">
                <a:latin typeface="Bodoni MT" pitchFamily="18" charset="0"/>
              </a:rPr>
              <a:t> </a:t>
            </a:r>
            <a:r>
              <a:rPr lang="en-US" sz="4000" b="1" dirty="0" err="1" smtClean="0">
                <a:latin typeface="Bodoni MT" pitchFamily="18" charset="0"/>
              </a:rPr>
              <a:t>Malai</a:t>
            </a:r>
            <a:r>
              <a:rPr lang="en-US" sz="4000" b="1" dirty="0" smtClean="0">
                <a:latin typeface="Bodoni MT" pitchFamily="18" charset="0"/>
              </a:rPr>
              <a:t> Cave Temple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983163"/>
          </a:xfrm>
        </p:spPr>
        <p:txBody>
          <a:bodyPr/>
          <a:lstStyle/>
          <a:p>
            <a:r>
              <a:rPr lang="en-US" i="1" dirty="0" err="1" smtClean="0"/>
              <a:t>Vilappakkam</a:t>
            </a:r>
            <a:r>
              <a:rPr lang="en-US" i="1" dirty="0" smtClean="0"/>
              <a:t> </a:t>
            </a:r>
            <a:r>
              <a:rPr lang="en-US" dirty="0" smtClean="0"/>
              <a:t>is a small town in near </a:t>
            </a:r>
            <a:r>
              <a:rPr lang="en-US" i="1" dirty="0" err="1" smtClean="0"/>
              <a:t>Arcot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Vellore </a:t>
            </a:r>
            <a:r>
              <a:rPr lang="en-US" dirty="0" smtClean="0"/>
              <a:t>district of </a:t>
            </a:r>
            <a:r>
              <a:rPr lang="en-US" i="1" dirty="0" err="1" smtClean="0"/>
              <a:t>Tamilnadu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name </a:t>
            </a:r>
            <a:r>
              <a:rPr lang="en-US" i="1" dirty="0" err="1" smtClean="0"/>
              <a:t>Pancha</a:t>
            </a:r>
            <a:r>
              <a:rPr lang="en-US" i="1" dirty="0" smtClean="0"/>
              <a:t> </a:t>
            </a:r>
            <a:r>
              <a:rPr lang="en-US" i="1" dirty="0" err="1" smtClean="0"/>
              <a:t>Pandava</a:t>
            </a:r>
            <a:r>
              <a:rPr lang="en-US" i="1" dirty="0" smtClean="0"/>
              <a:t> </a:t>
            </a:r>
            <a:r>
              <a:rPr lang="en-US" i="1" dirty="0" err="1" smtClean="0"/>
              <a:t>Malai</a:t>
            </a:r>
            <a:r>
              <a:rPr lang="en-US" dirty="0" smtClean="0"/>
              <a:t> is associated with </a:t>
            </a:r>
            <a:r>
              <a:rPr lang="en-US" i="1" dirty="0" err="1" smtClean="0"/>
              <a:t>Pandavas</a:t>
            </a:r>
            <a:r>
              <a:rPr lang="en-US" dirty="0" smtClean="0"/>
              <a:t>, the heroes of </a:t>
            </a:r>
            <a:r>
              <a:rPr lang="en-US" i="1" dirty="0" smtClean="0"/>
              <a:t>Mahabharata</a:t>
            </a:r>
            <a:r>
              <a:rPr lang="en-US" dirty="0" smtClean="0"/>
              <a:t>, </a:t>
            </a:r>
          </a:p>
          <a:p>
            <a:r>
              <a:rPr lang="en-US" dirty="0" smtClean="0"/>
              <a:t>One of the largest cave excavation among the </a:t>
            </a:r>
            <a:r>
              <a:rPr lang="en-US" i="1" dirty="0" err="1" smtClean="0"/>
              <a:t>Mahendra</a:t>
            </a:r>
            <a:r>
              <a:rPr lang="en-US" i="1" dirty="0" smtClean="0"/>
              <a:t> </a:t>
            </a:r>
            <a:r>
              <a:rPr lang="en-US" dirty="0" smtClean="0"/>
              <a:t>style caves</a:t>
            </a:r>
          </a:p>
          <a:p>
            <a:r>
              <a:rPr lang="en-US" dirty="0" smtClean="0"/>
              <a:t>This cave is excavated about 4.5 feet above the ground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:\Laju Academic 2017-2018\E Content\Vilappakkam 101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402109" cy="6301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3246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Bodoni MT" pitchFamily="18" charset="0"/>
              </a:rPr>
              <a:t>The front façade is supported on six pillars and two pilasters. </a:t>
            </a:r>
          </a:p>
          <a:p>
            <a:pPr algn="just"/>
            <a:r>
              <a:rPr lang="en-US" sz="2800" dirty="0" smtClean="0">
                <a:latin typeface="Bodoni MT" pitchFamily="18" charset="0"/>
              </a:rPr>
              <a:t>This façade is carved little backward from the base. </a:t>
            </a:r>
          </a:p>
          <a:p>
            <a:pPr algn="just"/>
            <a:r>
              <a:rPr lang="en-US" sz="2800" dirty="0" smtClean="0">
                <a:latin typeface="Bodoni MT" pitchFamily="18" charset="0"/>
              </a:rPr>
              <a:t>There seems to be no intention to carve </a:t>
            </a:r>
            <a:r>
              <a:rPr lang="en-US" sz="2800" i="1" dirty="0" err="1" smtClean="0">
                <a:latin typeface="Bodoni MT" pitchFamily="18" charset="0"/>
              </a:rPr>
              <a:t>dvarapalas</a:t>
            </a:r>
            <a:r>
              <a:rPr lang="en-US" sz="2800" i="1" dirty="0" smtClean="0">
                <a:latin typeface="Bodoni MT" pitchFamily="18" charset="0"/>
              </a:rPr>
              <a:t> </a:t>
            </a:r>
            <a:r>
              <a:rPr lang="en-US" sz="2800" dirty="0" smtClean="0">
                <a:latin typeface="Bodoni MT" pitchFamily="18" charset="0"/>
              </a:rPr>
              <a:t>as there is no space left on the sides beyond pilasters. </a:t>
            </a:r>
          </a:p>
          <a:p>
            <a:pPr algn="just"/>
            <a:r>
              <a:rPr lang="en-US" sz="2800" dirty="0" smtClean="0">
                <a:latin typeface="Bodoni MT" pitchFamily="18" charset="0"/>
              </a:rPr>
              <a:t>The pillars are uniformly square from top to bottom. </a:t>
            </a:r>
          </a:p>
          <a:p>
            <a:pPr algn="just"/>
            <a:r>
              <a:rPr lang="en-US" sz="2800" dirty="0" smtClean="0">
                <a:latin typeface="Bodoni MT" pitchFamily="18" charset="0"/>
              </a:rPr>
              <a:t>Pilasters are similar in the style as that of the pillars.</a:t>
            </a:r>
          </a:p>
          <a:p>
            <a:pPr algn="just"/>
            <a:r>
              <a:rPr lang="en-US" sz="2800" dirty="0" smtClean="0">
                <a:latin typeface="Bodoni MT" pitchFamily="18" charset="0"/>
              </a:rPr>
              <a:t>There are curved corbels above the pillars and pilasters, another style mostly seen in </a:t>
            </a:r>
            <a:r>
              <a:rPr lang="en-US" sz="2800" i="1" dirty="0" err="1" smtClean="0">
                <a:latin typeface="Bodoni MT" pitchFamily="18" charset="0"/>
              </a:rPr>
              <a:t>Mahendra</a:t>
            </a:r>
            <a:r>
              <a:rPr lang="en-US" sz="2800" i="1" dirty="0" smtClean="0">
                <a:latin typeface="Bodoni MT" pitchFamily="18" charset="0"/>
              </a:rPr>
              <a:t> </a:t>
            </a:r>
            <a:r>
              <a:rPr lang="en-US" sz="2800" dirty="0" smtClean="0">
                <a:latin typeface="Bodoni MT" pitchFamily="18" charset="0"/>
              </a:rPr>
              <a:t>caves. </a:t>
            </a:r>
          </a:p>
          <a:p>
            <a:pPr algn="just"/>
            <a:r>
              <a:rPr lang="en-US" sz="2800" dirty="0" smtClean="0">
                <a:latin typeface="Bodoni MT" pitchFamily="18" charset="0"/>
              </a:rPr>
              <a:t>Behind this front row of pillars, there is another row of six pillars and two pilasters located half way between the back wall</a:t>
            </a:r>
            <a:endParaRPr lang="en-US" sz="2800" dirty="0"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77000"/>
          </a:xfrm>
        </p:spPr>
        <p:txBody>
          <a:bodyPr/>
          <a:lstStyle/>
          <a:p>
            <a:r>
              <a:rPr lang="en-US" dirty="0" smtClean="0">
                <a:latin typeface="Bodoni MT" pitchFamily="18" charset="0"/>
              </a:rPr>
              <a:t>There are seven niches carved out on the back wall of the cave. The niches are 5.5 feet by 2.5 feet in measurement with the depth of about 1 feet. </a:t>
            </a:r>
          </a:p>
          <a:p>
            <a:r>
              <a:rPr lang="en-US" dirty="0" smtClean="0">
                <a:latin typeface="Bodoni MT" pitchFamily="18" charset="0"/>
              </a:rPr>
              <a:t>All the cells are empty.</a:t>
            </a:r>
          </a:p>
          <a:p>
            <a:pPr>
              <a:buNone/>
            </a:pPr>
            <a:endParaRPr lang="en-US" dirty="0" smtClean="0">
              <a:latin typeface="Bodoni MT" pitchFamily="18" charset="0"/>
            </a:endParaRPr>
          </a:p>
          <a:p>
            <a:endParaRPr lang="en-US" dirty="0" smtClean="0">
              <a:latin typeface="Bodoni MT" pitchFamily="18" charset="0"/>
            </a:endParaRPr>
          </a:p>
          <a:p>
            <a:endParaRPr lang="en-US" dirty="0" smtClean="0">
              <a:latin typeface="Bodoni MT" pitchFamily="18" charset="0"/>
            </a:endParaRPr>
          </a:p>
          <a:p>
            <a:r>
              <a:rPr lang="en-US" dirty="0" smtClean="0">
                <a:latin typeface="Bodoni MT" pitchFamily="18" charset="0"/>
              </a:rPr>
              <a:t>There are no </a:t>
            </a:r>
            <a:r>
              <a:rPr lang="en-US" i="1" dirty="0" err="1" smtClean="0">
                <a:latin typeface="Bodoni MT" pitchFamily="18" charset="0"/>
              </a:rPr>
              <a:t>dvarapalas</a:t>
            </a:r>
            <a:r>
              <a:rPr lang="en-US" i="1" dirty="0" smtClean="0">
                <a:latin typeface="Bodoni MT" pitchFamily="18" charset="0"/>
              </a:rPr>
              <a:t> </a:t>
            </a:r>
            <a:r>
              <a:rPr lang="en-US" dirty="0" smtClean="0">
                <a:latin typeface="Bodoni MT" pitchFamily="18" charset="0"/>
              </a:rPr>
              <a:t>carved in this cave. There is no space left, on front façade, beyond the pilasters for the </a:t>
            </a:r>
            <a:r>
              <a:rPr lang="en-US" i="1" dirty="0" err="1" smtClean="0">
                <a:latin typeface="Bodoni MT" pitchFamily="18" charset="0"/>
              </a:rPr>
              <a:t>dvarapalas</a:t>
            </a:r>
            <a:r>
              <a:rPr lang="en-US" dirty="0" smtClean="0">
                <a:latin typeface="Bodoni MT" pitchFamily="18" charset="0"/>
              </a:rPr>
              <a:t>.</a:t>
            </a:r>
            <a:endParaRPr lang="en-US" dirty="0">
              <a:latin typeface="Bodoni MT" pitchFamily="18" charset="0"/>
            </a:endParaRPr>
          </a:p>
        </p:txBody>
      </p:sp>
      <p:pic>
        <p:nvPicPr>
          <p:cNvPr id="2050" name="Picture 2" descr="C:\Users\Stud\Downloads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2057400"/>
            <a:ext cx="1106032" cy="2327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Mahendravadi</a:t>
            </a:r>
            <a:r>
              <a:rPr lang="en-US" b="1" dirty="0" smtClean="0"/>
              <a:t> – Vishnu Temple of Mahendravarman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830763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i="1" dirty="0" err="1" smtClean="0">
                <a:latin typeface="Bodoni MT" pitchFamily="18" charset="0"/>
              </a:rPr>
              <a:t>Mahendravadi</a:t>
            </a:r>
            <a:r>
              <a:rPr lang="en-US" i="1" dirty="0" smtClean="0">
                <a:latin typeface="Bodoni MT" pitchFamily="18" charset="0"/>
              </a:rPr>
              <a:t> </a:t>
            </a:r>
            <a:r>
              <a:rPr lang="en-US" dirty="0" smtClean="0">
                <a:latin typeface="Bodoni MT" pitchFamily="18" charset="0"/>
              </a:rPr>
              <a:t>is a small village situated near to </a:t>
            </a:r>
            <a:r>
              <a:rPr lang="en-US" i="1" dirty="0" err="1" smtClean="0">
                <a:latin typeface="Bodoni MT" pitchFamily="18" charset="0"/>
              </a:rPr>
              <a:t>Sholingur</a:t>
            </a:r>
            <a:r>
              <a:rPr lang="en-US" i="1" dirty="0" smtClean="0">
                <a:latin typeface="Bodoni MT" pitchFamily="18" charset="0"/>
              </a:rPr>
              <a:t> </a:t>
            </a:r>
            <a:r>
              <a:rPr lang="en-US" dirty="0" smtClean="0">
                <a:latin typeface="Bodoni MT" pitchFamily="18" charset="0"/>
              </a:rPr>
              <a:t>railway station. </a:t>
            </a:r>
            <a:r>
              <a:rPr lang="en-US" i="1" dirty="0" err="1" smtClean="0"/>
              <a:t>Kanchipuram-Arakkonam</a:t>
            </a:r>
            <a:r>
              <a:rPr lang="en-US" dirty="0" smtClean="0"/>
              <a:t> road</a:t>
            </a:r>
            <a:endParaRPr lang="en-US" dirty="0" smtClean="0">
              <a:latin typeface="Bodoni MT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Bodoni MT" pitchFamily="18" charset="0"/>
              </a:rPr>
              <a:t>Its old name seems to be </a:t>
            </a:r>
            <a:r>
              <a:rPr lang="en-US" i="1" dirty="0" err="1" smtClean="0">
                <a:latin typeface="Bodoni MT" pitchFamily="18" charset="0"/>
              </a:rPr>
              <a:t>Mahendrapura</a:t>
            </a:r>
            <a:r>
              <a:rPr lang="en-US" dirty="0" smtClean="0">
                <a:latin typeface="Bodoni MT" pitchFamily="18" charset="0"/>
              </a:rPr>
              <a:t>, which suggests that perhaps this village was founded by </a:t>
            </a:r>
            <a:r>
              <a:rPr lang="en-US" i="1" dirty="0" err="1" smtClean="0">
                <a:latin typeface="Bodoni MT" pitchFamily="18" charset="0"/>
              </a:rPr>
              <a:t>Pallava</a:t>
            </a:r>
            <a:r>
              <a:rPr lang="en-US" i="1" dirty="0" smtClean="0">
                <a:latin typeface="Bodoni MT" pitchFamily="18" charset="0"/>
              </a:rPr>
              <a:t> </a:t>
            </a:r>
            <a:r>
              <a:rPr lang="en-US" dirty="0" smtClean="0">
                <a:latin typeface="Bodoni MT" pitchFamily="18" charset="0"/>
              </a:rPr>
              <a:t>king </a:t>
            </a:r>
            <a:r>
              <a:rPr lang="en-US" i="1" dirty="0" smtClean="0">
                <a:latin typeface="Bodoni MT" pitchFamily="18" charset="0"/>
              </a:rPr>
              <a:t>Mahendravarman I</a:t>
            </a:r>
            <a:r>
              <a:rPr lang="en-US" dirty="0" smtClean="0">
                <a:latin typeface="Bodoni MT" pitchFamily="18" charset="0"/>
              </a:rPr>
              <a:t> (600-630 CE)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The inscription of </a:t>
            </a:r>
            <a:r>
              <a:rPr lang="en-US" i="1" dirty="0" smtClean="0"/>
              <a:t>Mahendravarman</a:t>
            </a:r>
            <a:r>
              <a:rPr lang="en-US" dirty="0" smtClean="0"/>
              <a:t>, it is clear that he constructed a tank in this village, </a:t>
            </a:r>
            <a:endParaRPr lang="en-US" dirty="0"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aju Academic 2017-2018\E Content\Mahendravadi 101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050617" cy="5287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6248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latin typeface="Bodoni MT" pitchFamily="18" charset="0"/>
              </a:rPr>
              <a:t>This is a very important cave temple, constructed by </a:t>
            </a:r>
            <a:r>
              <a:rPr lang="en-US" i="1" dirty="0" smtClean="0">
                <a:latin typeface="Bodoni MT" pitchFamily="18" charset="0"/>
              </a:rPr>
              <a:t>Mahendravarman I</a:t>
            </a:r>
            <a:r>
              <a:rPr lang="en-US" dirty="0" smtClean="0">
                <a:latin typeface="Bodoni MT" pitchFamily="18" charset="0"/>
              </a:rPr>
              <a:t>, as this is the only cave temple which is dedicated to Vishnu</a:t>
            </a:r>
          </a:p>
          <a:p>
            <a:pPr algn="just"/>
            <a:r>
              <a:rPr lang="en-US" dirty="0" smtClean="0">
                <a:latin typeface="Bodoni MT" pitchFamily="18" charset="0"/>
              </a:rPr>
              <a:t>This cave is excavated on a free standing boulder which is about 11 feet long and 25 feet wide from north to south. </a:t>
            </a:r>
          </a:p>
          <a:p>
            <a:pPr algn="just"/>
            <a:r>
              <a:rPr lang="en-US" dirty="0" smtClean="0">
                <a:latin typeface="Bodoni MT" pitchFamily="18" charset="0"/>
              </a:rPr>
              <a:t>The eastern face of this boulder is been cut and excavated into a cave. </a:t>
            </a:r>
          </a:p>
          <a:p>
            <a:pPr algn="just"/>
            <a:r>
              <a:rPr lang="en-US" dirty="0" smtClean="0">
                <a:latin typeface="Bodoni MT" pitchFamily="18" charset="0"/>
              </a:rPr>
              <a:t>The front façade of the cave is supported on two pillars and two pilasters. </a:t>
            </a:r>
          </a:p>
          <a:p>
            <a:pPr algn="just"/>
            <a:r>
              <a:rPr lang="en-US" dirty="0" smtClean="0">
                <a:latin typeface="Bodoni MT" pitchFamily="18" charset="0"/>
              </a:rPr>
              <a:t>Like other caves the pillars of this cave are also cubical on top and bottom with an octagonal intermediate portion.</a:t>
            </a:r>
            <a:endParaRPr lang="en-US" dirty="0"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 algn="just">
              <a:buNone/>
            </a:pPr>
            <a:r>
              <a:rPr lang="en-US" b="1" dirty="0" smtClean="0">
                <a:latin typeface="Bell MT" pitchFamily="18" charset="0"/>
              </a:rPr>
              <a:t>Cave Temple </a:t>
            </a:r>
            <a:r>
              <a:rPr lang="en-US" dirty="0" smtClean="0">
                <a:latin typeface="Bell MT" pitchFamily="18" charset="0"/>
              </a:rPr>
              <a:t>– </a:t>
            </a:r>
            <a:r>
              <a:rPr lang="en-US" i="1" dirty="0" smtClean="0">
                <a:latin typeface="Bell MT" pitchFamily="18" charset="0"/>
              </a:rPr>
              <a:t>Mandagapattu </a:t>
            </a:r>
          </a:p>
          <a:p>
            <a:pPr algn="just"/>
            <a:r>
              <a:rPr lang="en-US" dirty="0" smtClean="0">
                <a:latin typeface="Bell MT" pitchFamily="18" charset="0"/>
              </a:rPr>
              <a:t>Is a very important shrine and holds a considerable position in the history of architecture of South India and of the </a:t>
            </a:r>
            <a:r>
              <a:rPr lang="en-US" i="1" dirty="0" err="1" smtClean="0">
                <a:latin typeface="Bell MT" pitchFamily="18" charset="0"/>
              </a:rPr>
              <a:t>Pallavas</a:t>
            </a:r>
            <a:r>
              <a:rPr lang="en-US" dirty="0" smtClean="0">
                <a:latin typeface="Bell MT" pitchFamily="18" charset="0"/>
              </a:rPr>
              <a:t>.</a:t>
            </a:r>
          </a:p>
          <a:p>
            <a:pPr algn="just"/>
            <a:r>
              <a:rPr lang="en-US" dirty="0" smtClean="0">
                <a:latin typeface="Bell MT" pitchFamily="18" charset="0"/>
              </a:rPr>
              <a:t>An inscription found in the shrine tells us that this is the first cave temple created by </a:t>
            </a:r>
            <a:r>
              <a:rPr lang="en-US" i="1" dirty="0" err="1" smtClean="0">
                <a:latin typeface="Bell MT" pitchFamily="18" charset="0"/>
              </a:rPr>
              <a:t>Pallava</a:t>
            </a:r>
            <a:r>
              <a:rPr lang="en-US" i="1" dirty="0" smtClean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king </a:t>
            </a:r>
            <a:r>
              <a:rPr lang="en-US" i="1" dirty="0" smtClean="0">
                <a:latin typeface="Bell MT" pitchFamily="18" charset="0"/>
              </a:rPr>
              <a:t>Mahendravarman I</a:t>
            </a:r>
            <a:r>
              <a:rPr lang="en-US" dirty="0" smtClean="0">
                <a:latin typeface="Bell MT" pitchFamily="18" charset="0"/>
              </a:rPr>
              <a:t>,</a:t>
            </a:r>
          </a:p>
          <a:p>
            <a:pPr algn="just"/>
            <a:r>
              <a:rPr lang="en-US" dirty="0" smtClean="0">
                <a:latin typeface="Bell MT" pitchFamily="18" charset="0"/>
              </a:rPr>
              <a:t>This north facing cave shrine has two pillars and two pilasters in its front façade, thus forming three bays. </a:t>
            </a:r>
          </a:p>
          <a:p>
            <a:pPr algn="just"/>
            <a:r>
              <a:rPr lang="en-US" dirty="0" smtClean="0">
                <a:latin typeface="Bell MT" pitchFamily="18" charset="0"/>
              </a:rPr>
              <a:t>It is 22 feet in length, 24 feet in width and 9 feet in height.</a:t>
            </a:r>
            <a:endParaRPr lang="en-US" dirty="0">
              <a:latin typeface="Bell MT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Laju Academic 2017-2018\E Content\Mahendravadi 101-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0"/>
            <a:ext cx="7253817" cy="5440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r>
              <a:rPr lang="en-US" dirty="0" smtClean="0"/>
              <a:t>A shrine is carved at the back wall of the cave.</a:t>
            </a:r>
          </a:p>
          <a:p>
            <a:r>
              <a:rPr lang="en-US" dirty="0" smtClean="0"/>
              <a:t>This 11 feet long cell is projecting </a:t>
            </a:r>
          </a:p>
          <a:p>
            <a:r>
              <a:rPr lang="en-US" dirty="0" smtClean="0"/>
              <a:t>At the entrance of the shrine are two </a:t>
            </a:r>
            <a:r>
              <a:rPr lang="en-US" dirty="0" err="1" smtClean="0"/>
              <a:t>dvarpalas</a:t>
            </a:r>
            <a:r>
              <a:rPr lang="en-US" dirty="0" smtClean="0"/>
              <a:t>, on either side of the entrance. </a:t>
            </a:r>
          </a:p>
          <a:p>
            <a:r>
              <a:rPr lang="en-US" dirty="0" smtClean="0"/>
              <a:t>Interestingly, these two </a:t>
            </a:r>
            <a:r>
              <a:rPr lang="en-US" dirty="0" err="1" smtClean="0"/>
              <a:t>dvarpalas</a:t>
            </a:r>
            <a:r>
              <a:rPr lang="en-US" dirty="0" smtClean="0"/>
              <a:t> (</a:t>
            </a:r>
            <a:r>
              <a:rPr lang="en-US" i="1" dirty="0" err="1" smtClean="0"/>
              <a:t>tribhanga</a:t>
            </a:r>
            <a:r>
              <a:rPr lang="en-US" i="1" dirty="0" smtClean="0"/>
              <a:t> </a:t>
            </a:r>
            <a:r>
              <a:rPr lang="en-US" dirty="0" smtClean="0"/>
              <a:t>posture). seems to be standing in posture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Kudumiyanmalai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6019800"/>
          </a:xfrm>
        </p:spPr>
        <p:txBody>
          <a:bodyPr/>
          <a:lstStyle/>
          <a:p>
            <a:r>
              <a:rPr lang="en-US" i="1" dirty="0" err="1" smtClean="0"/>
              <a:t>Kudumiyamalai</a:t>
            </a:r>
            <a:r>
              <a:rPr lang="en-US" i="1" dirty="0" smtClean="0"/>
              <a:t> </a:t>
            </a:r>
            <a:r>
              <a:rPr lang="en-US" dirty="0" smtClean="0"/>
              <a:t>is located about 20 km from </a:t>
            </a:r>
            <a:r>
              <a:rPr lang="en-US" i="1" dirty="0" err="1" smtClean="0"/>
              <a:t>Puddukkotai</a:t>
            </a:r>
            <a:r>
              <a:rPr lang="en-US" i="1" dirty="0" smtClean="0"/>
              <a:t> </a:t>
            </a:r>
            <a:r>
              <a:rPr lang="en-US" dirty="0" smtClean="0"/>
              <a:t>town.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village is centered around a small hillock, where a cave temple has been carved on its </a:t>
            </a:r>
            <a:r>
              <a:rPr lang="en-US" dirty="0" smtClean="0"/>
              <a:t>foot.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cave temple, locally known as </a:t>
            </a:r>
            <a:r>
              <a:rPr lang="en-US" i="1" dirty="0" err="1" smtClean="0"/>
              <a:t>Melaikkovil</a:t>
            </a:r>
            <a:r>
              <a:rPr lang="en-US" dirty="0" smtClean="0"/>
              <a:t>, </a:t>
            </a:r>
            <a:endParaRPr lang="en-US" dirty="0"/>
          </a:p>
        </p:txBody>
      </p:sp>
      <p:pic>
        <p:nvPicPr>
          <p:cNvPr id="1026" name="Picture 2" descr="E:\Laju Academic 2017-2018\E Content\Kudumiyamalai-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657600"/>
            <a:ext cx="38608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6629400"/>
          </a:xfrm>
        </p:spPr>
        <p:txBody>
          <a:bodyPr/>
          <a:lstStyle/>
          <a:p>
            <a:pPr algn="just"/>
            <a:r>
              <a:rPr lang="en-US" dirty="0" smtClean="0">
                <a:latin typeface="Bodoni MT" pitchFamily="18" charset="0"/>
              </a:rPr>
              <a:t>Excavated on the eastern slope of </a:t>
            </a:r>
            <a:r>
              <a:rPr lang="en-US" dirty="0" smtClean="0">
                <a:latin typeface="Bodoni MT" pitchFamily="18" charset="0"/>
              </a:rPr>
              <a:t>hillock</a:t>
            </a:r>
            <a:r>
              <a:rPr lang="en-US" dirty="0" smtClean="0">
                <a:latin typeface="Bodoni MT" pitchFamily="18" charset="0"/>
              </a:rPr>
              <a:t>, this cave temple would have been excavated in early seventh century. </a:t>
            </a:r>
            <a:endParaRPr lang="en-US" dirty="0" smtClean="0">
              <a:latin typeface="Bodoni MT" pitchFamily="18" charset="0"/>
            </a:endParaRPr>
          </a:p>
          <a:p>
            <a:pPr algn="just"/>
            <a:r>
              <a:rPr lang="en-US" dirty="0" smtClean="0">
                <a:latin typeface="Bodoni MT" pitchFamily="18" charset="0"/>
              </a:rPr>
              <a:t>Originally </a:t>
            </a:r>
            <a:r>
              <a:rPr lang="en-US" dirty="0" smtClean="0">
                <a:latin typeface="Bodoni MT" pitchFamily="18" charset="0"/>
              </a:rPr>
              <a:t>this cave temple was attributed to </a:t>
            </a:r>
            <a:r>
              <a:rPr lang="en-US" i="1" dirty="0" err="1" smtClean="0">
                <a:latin typeface="Bodoni MT" pitchFamily="18" charset="0"/>
              </a:rPr>
              <a:t>Pallavas</a:t>
            </a:r>
            <a:endParaRPr lang="en-US" i="1" dirty="0" smtClean="0">
              <a:latin typeface="Bodoni MT" pitchFamily="18" charset="0"/>
            </a:endParaRPr>
          </a:p>
          <a:p>
            <a:pPr algn="just"/>
            <a:r>
              <a:rPr lang="en-US" dirty="0" smtClean="0">
                <a:latin typeface="Bodoni MT" pitchFamily="18" charset="0"/>
              </a:rPr>
              <a:t>On south of the </a:t>
            </a:r>
            <a:r>
              <a:rPr lang="en-US" i="1" dirty="0" err="1" smtClean="0">
                <a:latin typeface="Bodoni MT" pitchFamily="18" charset="0"/>
              </a:rPr>
              <a:t>mandapa</a:t>
            </a:r>
            <a:r>
              <a:rPr lang="en-US" i="1" dirty="0" smtClean="0">
                <a:latin typeface="Bodoni MT" pitchFamily="18" charset="0"/>
              </a:rPr>
              <a:t> </a:t>
            </a:r>
            <a:r>
              <a:rPr lang="en-US" dirty="0" smtClean="0">
                <a:latin typeface="Bodoni MT" pitchFamily="18" charset="0"/>
              </a:rPr>
              <a:t>of this cave, on prepared wall of the rock, is carved the celebrated musical inscription</a:t>
            </a:r>
            <a:r>
              <a:rPr lang="en-US" dirty="0" smtClean="0">
                <a:latin typeface="Bodoni MT" pitchFamily="18" charset="0"/>
              </a:rPr>
              <a:t>.</a:t>
            </a:r>
          </a:p>
          <a:p>
            <a:pPr algn="just"/>
            <a:r>
              <a:rPr lang="en-US" dirty="0" smtClean="0">
                <a:latin typeface="Bodoni MT" pitchFamily="18" charset="0"/>
              </a:rPr>
              <a:t>Inscribed </a:t>
            </a:r>
            <a:r>
              <a:rPr lang="en-US" dirty="0" smtClean="0">
                <a:latin typeface="Bodoni MT" pitchFamily="18" charset="0"/>
              </a:rPr>
              <a:t>in </a:t>
            </a:r>
            <a:r>
              <a:rPr lang="en-US" i="1" dirty="0" err="1" smtClean="0">
                <a:latin typeface="Bodoni MT" pitchFamily="18" charset="0"/>
              </a:rPr>
              <a:t>Pallava</a:t>
            </a:r>
            <a:r>
              <a:rPr lang="en-US" i="1" dirty="0" smtClean="0">
                <a:latin typeface="Bodoni MT" pitchFamily="18" charset="0"/>
              </a:rPr>
              <a:t> </a:t>
            </a:r>
            <a:r>
              <a:rPr lang="en-US" i="1" dirty="0" err="1" smtClean="0">
                <a:latin typeface="Bodoni MT" pitchFamily="18" charset="0"/>
              </a:rPr>
              <a:t>Grantha</a:t>
            </a:r>
            <a:r>
              <a:rPr lang="en-US" i="1" dirty="0" smtClean="0">
                <a:latin typeface="Bodoni MT" pitchFamily="18" charset="0"/>
              </a:rPr>
              <a:t> </a:t>
            </a:r>
            <a:r>
              <a:rPr lang="en-US" dirty="0" smtClean="0">
                <a:latin typeface="Bodoni MT" pitchFamily="18" charset="0"/>
              </a:rPr>
              <a:t>script in </a:t>
            </a:r>
            <a:r>
              <a:rPr lang="en-US" i="1" dirty="0" smtClean="0">
                <a:latin typeface="Bodoni MT" pitchFamily="18" charset="0"/>
              </a:rPr>
              <a:t>Sanskrit </a:t>
            </a:r>
            <a:r>
              <a:rPr lang="en-US" dirty="0" smtClean="0">
                <a:latin typeface="Bodoni MT" pitchFamily="18" charset="0"/>
              </a:rPr>
              <a:t>language.</a:t>
            </a:r>
            <a:endParaRPr lang="en-US" dirty="0"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Laju Academic 2017-2018\E Content\Kudumiyamalai-1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53999"/>
            <a:ext cx="4953000" cy="660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563562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/>
              <a:t>Dalavanur – Satrumalla Pallava Cave Temple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382000" cy="5516563"/>
          </a:xfrm>
        </p:spPr>
        <p:txBody>
          <a:bodyPr>
            <a:normAutofit/>
          </a:bodyPr>
          <a:lstStyle/>
          <a:p>
            <a:pPr algn="just"/>
            <a:r>
              <a:rPr lang="en-US" sz="2800" i="1" dirty="0" err="1" smtClean="0">
                <a:latin typeface="Bodoni MT" pitchFamily="18" charset="0"/>
              </a:rPr>
              <a:t>Dalavanur</a:t>
            </a:r>
            <a:r>
              <a:rPr lang="en-US" sz="2800" i="1" dirty="0" smtClean="0">
                <a:latin typeface="Bodoni MT" pitchFamily="18" charset="0"/>
              </a:rPr>
              <a:t> </a:t>
            </a:r>
            <a:r>
              <a:rPr lang="en-US" sz="2800" dirty="0" smtClean="0">
                <a:latin typeface="Bodoni MT" pitchFamily="18" charset="0"/>
              </a:rPr>
              <a:t>is located about 15 km from </a:t>
            </a:r>
            <a:r>
              <a:rPr lang="en-US" sz="2800" i="1" dirty="0" err="1" smtClean="0">
                <a:latin typeface="Bodoni MT" pitchFamily="18" charset="0"/>
              </a:rPr>
              <a:t>Viluppuram</a:t>
            </a:r>
            <a:r>
              <a:rPr lang="en-US" sz="2800" i="1" dirty="0" smtClean="0">
                <a:latin typeface="Bodoni MT" pitchFamily="18" charset="0"/>
              </a:rPr>
              <a:t> </a:t>
            </a:r>
            <a:r>
              <a:rPr lang="en-US" sz="2800" dirty="0" smtClean="0">
                <a:latin typeface="Bodoni MT" pitchFamily="18" charset="0"/>
              </a:rPr>
              <a:t>and 150 km from </a:t>
            </a:r>
            <a:r>
              <a:rPr lang="en-US" sz="2800" i="1" dirty="0" smtClean="0">
                <a:latin typeface="Bodoni MT" pitchFamily="18" charset="0"/>
              </a:rPr>
              <a:t>Chennai </a:t>
            </a:r>
            <a:r>
              <a:rPr lang="en-US" sz="2800" dirty="0" smtClean="0">
                <a:latin typeface="Bodoni MT" pitchFamily="18" charset="0"/>
              </a:rPr>
              <a:t>and comes under </a:t>
            </a:r>
            <a:r>
              <a:rPr lang="en-US" sz="2800" i="1" dirty="0" err="1" smtClean="0">
                <a:latin typeface="Bodoni MT" pitchFamily="18" charset="0"/>
              </a:rPr>
              <a:t>Viluppuram</a:t>
            </a:r>
            <a:r>
              <a:rPr lang="en-US" sz="2800" i="1" dirty="0" smtClean="0">
                <a:latin typeface="Bodoni MT" pitchFamily="18" charset="0"/>
              </a:rPr>
              <a:t> </a:t>
            </a:r>
            <a:r>
              <a:rPr lang="en-US" sz="2800" dirty="0" smtClean="0">
                <a:latin typeface="Bodoni MT" pitchFamily="18" charset="0"/>
              </a:rPr>
              <a:t>district. </a:t>
            </a:r>
            <a:endParaRPr lang="en-US" sz="2800" dirty="0" smtClean="0">
              <a:latin typeface="Bodoni MT" pitchFamily="18" charset="0"/>
            </a:endParaRPr>
          </a:p>
          <a:p>
            <a:pPr algn="just"/>
            <a:r>
              <a:rPr lang="en-US" sz="2800" dirty="0" smtClean="0"/>
              <a:t>excavated by </a:t>
            </a:r>
            <a:r>
              <a:rPr lang="en-US" sz="2800" i="1" dirty="0" err="1" smtClean="0"/>
              <a:t>Pallava</a:t>
            </a:r>
            <a:r>
              <a:rPr lang="en-US" sz="2800" i="1" dirty="0" smtClean="0"/>
              <a:t> </a:t>
            </a:r>
            <a:r>
              <a:rPr lang="en-US" sz="2800" dirty="0" smtClean="0"/>
              <a:t>king, </a:t>
            </a:r>
            <a:r>
              <a:rPr lang="en-US" sz="2800" i="1" dirty="0" err="1" smtClean="0"/>
              <a:t>Mahendravarman</a:t>
            </a:r>
            <a:r>
              <a:rPr lang="en-US" sz="2800" i="1" dirty="0" smtClean="0"/>
              <a:t> I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pPr algn="just"/>
            <a:r>
              <a:rPr lang="en-US" sz="2800" dirty="0" smtClean="0"/>
              <a:t>his south facing cave temple is 32 feet in length and excavated about 3.5 feet above the ground level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/>
              <a:t>The front façade is supported in two pillars and two pilasters. </a:t>
            </a:r>
            <a:endParaRPr lang="en-US" sz="2800" dirty="0" smtClean="0"/>
          </a:p>
          <a:p>
            <a:pPr algn="just"/>
            <a:r>
              <a:rPr lang="en-US" sz="2800" dirty="0" smtClean="0"/>
              <a:t>On </a:t>
            </a:r>
            <a:r>
              <a:rPr lang="en-US" sz="2800" dirty="0" smtClean="0"/>
              <a:t>the two corners, inside the niches, are two </a:t>
            </a:r>
            <a:r>
              <a:rPr lang="en-US" sz="2800" i="1" dirty="0" err="1" smtClean="0"/>
              <a:t>dvarpalas</a:t>
            </a:r>
            <a:endParaRPr lang="en-US" sz="2800" dirty="0"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Laju Academic 2017-2018\E Content\Dalavanur 101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4800600" cy="3600450"/>
          </a:xfrm>
          <a:prstGeom prst="rect">
            <a:avLst/>
          </a:prstGeom>
          <a:noFill/>
        </p:spPr>
      </p:pic>
      <p:pic>
        <p:nvPicPr>
          <p:cNvPr id="7171" name="Picture 3" descr="E:\Laju Academic 2017-2018\E Content\Dalavanur 101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0005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/>
          <a:lstStyle/>
          <a:p>
            <a:pPr algn="just"/>
            <a:r>
              <a:rPr lang="en-US" dirty="0" smtClean="0">
                <a:latin typeface="Bell MT" pitchFamily="18" charset="0"/>
              </a:rPr>
              <a:t>Beyond the pilasters, on either end, are carved two </a:t>
            </a:r>
            <a:r>
              <a:rPr lang="en-US" i="1" dirty="0" err="1" smtClean="0">
                <a:latin typeface="Bell MT" pitchFamily="18" charset="0"/>
              </a:rPr>
              <a:t>dvarpalas</a:t>
            </a:r>
            <a:endParaRPr lang="en-US" i="1" dirty="0" smtClean="0">
              <a:latin typeface="Bell MT" pitchFamily="18" charset="0"/>
            </a:endParaRPr>
          </a:p>
          <a:p>
            <a:pPr algn="just"/>
            <a:endParaRPr lang="en-US" i="1" dirty="0" smtClean="0">
              <a:latin typeface="Bell MT" pitchFamily="18" charset="0"/>
            </a:endParaRPr>
          </a:p>
          <a:p>
            <a:pPr algn="just"/>
            <a:endParaRPr lang="en-US" dirty="0">
              <a:latin typeface="Bell MT" pitchFamily="18" charset="0"/>
            </a:endParaRPr>
          </a:p>
        </p:txBody>
      </p:sp>
      <p:pic>
        <p:nvPicPr>
          <p:cNvPr id="2050" name="Picture 2" descr="E:\Laju Academic 2017-2018\E Content\IMG_0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aju Academic 2017-2018\E Content\IMG_0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657600" cy="4876800"/>
          </a:xfrm>
          <a:prstGeom prst="rect">
            <a:avLst/>
          </a:prstGeom>
          <a:noFill/>
        </p:spPr>
      </p:pic>
      <p:pic>
        <p:nvPicPr>
          <p:cNvPr id="3075" name="Picture 3" descr="E:\Laju Academic 2017-2018\E Content\IMG_0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8600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pPr algn="just">
              <a:buNone/>
            </a:pPr>
            <a:r>
              <a:rPr lang="en-US" b="1" dirty="0" smtClean="0">
                <a:latin typeface="Bell MT" pitchFamily="18" charset="0"/>
              </a:rPr>
              <a:t>Inscriptions of Mandagapattu</a:t>
            </a:r>
            <a:r>
              <a:rPr lang="en-US" dirty="0" smtClean="0">
                <a:latin typeface="Bell MT" pitchFamily="18" charset="0"/>
              </a:rPr>
              <a:t> – 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Bell MT" pitchFamily="18" charset="0"/>
              </a:rPr>
              <a:t>There is only one inscription found on front pillar of this cave. This Sanskrit language inscription is written in </a:t>
            </a:r>
            <a:r>
              <a:rPr lang="en-US" i="1" dirty="0" err="1" smtClean="0">
                <a:latin typeface="Bell MT" pitchFamily="18" charset="0"/>
              </a:rPr>
              <a:t>Pallava</a:t>
            </a:r>
            <a:r>
              <a:rPr lang="en-US" i="1" dirty="0" smtClean="0">
                <a:latin typeface="Bell MT" pitchFamily="18" charset="0"/>
              </a:rPr>
              <a:t> </a:t>
            </a:r>
            <a:r>
              <a:rPr lang="en-US" i="1" dirty="0" err="1" smtClean="0">
                <a:latin typeface="Bell MT" pitchFamily="18" charset="0"/>
              </a:rPr>
              <a:t>Grantha</a:t>
            </a:r>
            <a:r>
              <a:rPr lang="en-US" dirty="0" smtClean="0">
                <a:latin typeface="Bell MT" pitchFamily="18" charset="0"/>
              </a:rPr>
              <a:t> script, in </a:t>
            </a:r>
            <a:r>
              <a:rPr lang="en-US" i="1" dirty="0" err="1" smtClean="0">
                <a:latin typeface="Bell MT" pitchFamily="18" charset="0"/>
              </a:rPr>
              <a:t>Giti</a:t>
            </a:r>
            <a:r>
              <a:rPr lang="en-US" i="1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metre</a:t>
            </a:r>
            <a:r>
              <a:rPr lang="en-US" dirty="0" smtClean="0">
                <a:latin typeface="Bell MT" pitchFamily="18" charset="0"/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en-US" i="1" dirty="0" smtClean="0"/>
              <a:t>Translation</a:t>
            </a:r>
            <a:r>
              <a:rPr lang="en-US" dirty="0" smtClean="0"/>
              <a:t> – </a:t>
            </a:r>
            <a:r>
              <a:rPr lang="en-US" i="1" dirty="0" smtClean="0"/>
              <a:t>This brick-less, timber-less, metal-less and mortar-less temple, </a:t>
            </a:r>
            <a:r>
              <a:rPr lang="en-US" i="1" dirty="0" err="1" smtClean="0"/>
              <a:t>Lakshita-yatna</a:t>
            </a:r>
            <a:r>
              <a:rPr lang="en-US" i="1" dirty="0" smtClean="0"/>
              <a:t>, which is mansion for the Brahma, </a:t>
            </a:r>
            <a:r>
              <a:rPr lang="en-US" i="1" dirty="0" err="1" smtClean="0"/>
              <a:t>Ishvara</a:t>
            </a:r>
            <a:r>
              <a:rPr lang="en-US" i="1" dirty="0" smtClean="0"/>
              <a:t> and Vishnu was caused to be made by the king </a:t>
            </a:r>
            <a:r>
              <a:rPr lang="en-US" i="1" dirty="0" err="1" smtClean="0"/>
              <a:t>Vicitra-cita</a:t>
            </a:r>
            <a:r>
              <a:rPr lang="en-US" i="1" dirty="0" smtClean="0"/>
              <a:t>.</a:t>
            </a:r>
            <a:endParaRPr lang="en-US" dirty="0">
              <a:latin typeface="Bell MT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Mamandur</a:t>
            </a:r>
            <a:r>
              <a:rPr lang="en-US" b="1" dirty="0" smtClean="0"/>
              <a:t> – Cave Temple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>
            <a:normAutofit/>
          </a:bodyPr>
          <a:lstStyle/>
          <a:p>
            <a:pPr algn="just"/>
            <a:r>
              <a:rPr lang="en-US" i="1" dirty="0" err="1" smtClean="0">
                <a:latin typeface="Bell MT" pitchFamily="18" charset="0"/>
              </a:rPr>
              <a:t>Mamandur</a:t>
            </a:r>
            <a:r>
              <a:rPr lang="en-US" i="1" dirty="0" smtClean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and </a:t>
            </a:r>
            <a:r>
              <a:rPr lang="en-US" i="1" dirty="0" err="1" smtClean="0">
                <a:latin typeface="Bell MT" pitchFamily="18" charset="0"/>
              </a:rPr>
              <a:t>Narasapalaiyam</a:t>
            </a:r>
            <a:r>
              <a:rPr lang="en-US" dirty="0" smtClean="0">
                <a:latin typeface="Bell MT" pitchFamily="18" charset="0"/>
              </a:rPr>
              <a:t>, twin villages, are famous for their four rock-cut cave temples.</a:t>
            </a:r>
          </a:p>
          <a:p>
            <a:pPr algn="just"/>
            <a:r>
              <a:rPr lang="en-US" dirty="0" smtClean="0">
                <a:latin typeface="Bell MT" pitchFamily="18" charset="0"/>
              </a:rPr>
              <a:t>From the inscriptions, found in these rock-cut shrines, we find that these two villages are under royal patronage of the </a:t>
            </a:r>
            <a:r>
              <a:rPr lang="en-US" i="1" dirty="0" err="1" smtClean="0">
                <a:latin typeface="Bell MT" pitchFamily="18" charset="0"/>
              </a:rPr>
              <a:t>Pallavas</a:t>
            </a:r>
            <a:r>
              <a:rPr lang="en-US" i="1" dirty="0" smtClean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in sixth-seventh century and the </a:t>
            </a:r>
            <a:r>
              <a:rPr lang="en-US" i="1" dirty="0" smtClean="0">
                <a:latin typeface="Bell MT" pitchFamily="18" charset="0"/>
              </a:rPr>
              <a:t>Cholas </a:t>
            </a:r>
            <a:r>
              <a:rPr lang="en-US" dirty="0" smtClean="0">
                <a:latin typeface="Bell MT" pitchFamily="18" charset="0"/>
              </a:rPr>
              <a:t>in eleventh century.</a:t>
            </a:r>
          </a:p>
          <a:p>
            <a:pPr algn="just"/>
            <a:r>
              <a:rPr lang="en-US" dirty="0" smtClean="0">
                <a:latin typeface="Bell MT" pitchFamily="18" charset="0"/>
              </a:rPr>
              <a:t>This is one of the closest cave temple site from the </a:t>
            </a:r>
            <a:r>
              <a:rPr lang="en-US" i="1" dirty="0" err="1" smtClean="0">
                <a:latin typeface="Bell MT" pitchFamily="18" charset="0"/>
              </a:rPr>
              <a:t>Pallava</a:t>
            </a:r>
            <a:r>
              <a:rPr lang="en-US" i="1" dirty="0" smtClean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capital at </a:t>
            </a:r>
            <a:r>
              <a:rPr lang="en-US" i="1" dirty="0" err="1" smtClean="0">
                <a:latin typeface="Bell MT" pitchFamily="18" charset="0"/>
              </a:rPr>
              <a:t>Kanchipuram</a:t>
            </a:r>
            <a:r>
              <a:rPr lang="en-US" dirty="0" smtClean="0">
                <a:latin typeface="Bell MT" pitchFamily="18" charset="0"/>
              </a:rPr>
              <a:t>, which also suggests that probably this might be one of the earliest cave temple as well</a:t>
            </a:r>
            <a:endParaRPr lang="en-US" dirty="0">
              <a:latin typeface="Bell MT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00800"/>
          </a:xfrm>
        </p:spPr>
        <p:txBody>
          <a:bodyPr/>
          <a:lstStyle/>
          <a:p>
            <a:r>
              <a:rPr lang="en-US" b="1" dirty="0" smtClean="0"/>
              <a:t>Cave Temple 1</a:t>
            </a:r>
            <a:endParaRPr lang="en-US" dirty="0"/>
          </a:p>
        </p:txBody>
      </p:sp>
      <p:pic>
        <p:nvPicPr>
          <p:cNvPr id="4098" name="Picture 2" descr="E:\Laju Academic 2017-2018\E Content\Mamandur 101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7543800" cy="56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6477000"/>
          </a:xfrm>
        </p:spPr>
        <p:txBody>
          <a:bodyPr/>
          <a:lstStyle/>
          <a:p>
            <a:pPr algn="just"/>
            <a:r>
              <a:rPr lang="en-US" dirty="0" smtClean="0">
                <a:latin typeface="Bell MT" pitchFamily="18" charset="0"/>
              </a:rPr>
              <a:t>This simple rock-cut shrine faces east and its base is about four feet above the ground.</a:t>
            </a:r>
          </a:p>
          <a:p>
            <a:pPr algn="just"/>
            <a:r>
              <a:rPr lang="en-US" dirty="0" smtClean="0">
                <a:latin typeface="Bell MT" pitchFamily="18" charset="0"/>
              </a:rPr>
              <a:t>There are no steps out of the original rock, hence a separate staircase was constructed. Its façade is supported on two pillars and two pilasters.</a:t>
            </a:r>
          </a:p>
          <a:p>
            <a:pPr algn="just"/>
            <a:r>
              <a:rPr lang="en-US" dirty="0" smtClean="0">
                <a:latin typeface="Bell MT" pitchFamily="18" charset="0"/>
              </a:rPr>
              <a:t> The pillars are executed in the characteristics </a:t>
            </a:r>
            <a:r>
              <a:rPr lang="en-US" i="1" dirty="0" err="1" smtClean="0">
                <a:latin typeface="Bell MT" pitchFamily="18" charset="0"/>
              </a:rPr>
              <a:t>Mahendra</a:t>
            </a:r>
            <a:r>
              <a:rPr lang="en-US" i="1" dirty="0" smtClean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style while the pilasters are tetragonal all throughout</a:t>
            </a:r>
            <a:endParaRPr lang="en-US" dirty="0">
              <a:latin typeface="Bell MT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1395</Words>
  <Application>Microsoft Office PowerPoint</Application>
  <PresentationFormat>On-screen Show (4:3)</PresentationFormat>
  <Paragraphs>92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Rock Cut Architecture- Pallavas</vt:lpstr>
      <vt:lpstr>Slide 2</vt:lpstr>
      <vt:lpstr>Slide 3</vt:lpstr>
      <vt:lpstr>Slide 4</vt:lpstr>
      <vt:lpstr>Slide 5</vt:lpstr>
      <vt:lpstr>Slide 6</vt:lpstr>
      <vt:lpstr>Mamandur – Cave Temple 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Cave Temples in Trichy</vt:lpstr>
      <vt:lpstr>Slide 18</vt:lpstr>
      <vt:lpstr>Slide 19</vt:lpstr>
      <vt:lpstr>Slide 20</vt:lpstr>
      <vt:lpstr>Slide 21</vt:lpstr>
      <vt:lpstr>Slide 22</vt:lpstr>
      <vt:lpstr>Vilappakkam – Pancha Pandava Malai Cave Temple </vt:lpstr>
      <vt:lpstr>Slide 24</vt:lpstr>
      <vt:lpstr>Slide 25</vt:lpstr>
      <vt:lpstr>Slide 26</vt:lpstr>
      <vt:lpstr>Mahendravadi – Vishnu Temple of Mahendravarman </vt:lpstr>
      <vt:lpstr>Slide 28</vt:lpstr>
      <vt:lpstr>Slide 29</vt:lpstr>
      <vt:lpstr>Slide 30</vt:lpstr>
      <vt:lpstr>Slide 31</vt:lpstr>
      <vt:lpstr>Kudumiyanmalai </vt:lpstr>
      <vt:lpstr>Slide 33</vt:lpstr>
      <vt:lpstr>Slide 34</vt:lpstr>
      <vt:lpstr>Dalavanur – Satrumalla Pallava Cave Temple </vt:lpstr>
      <vt:lpstr>Slide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 Cut Architecture- Pallavas</dc:title>
  <dc:creator>Stud</dc:creator>
  <cp:lastModifiedBy>Stud</cp:lastModifiedBy>
  <cp:revision>24</cp:revision>
  <dcterms:created xsi:type="dcterms:W3CDTF">2006-08-16T00:00:00Z</dcterms:created>
  <dcterms:modified xsi:type="dcterms:W3CDTF">2017-12-21T05:40:59Z</dcterms:modified>
</cp:coreProperties>
</file>